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538" r:id="rId6"/>
    <p:sldId id="539" r:id="rId7"/>
    <p:sldId id="540" r:id="rId8"/>
    <p:sldId id="541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50" r:id="rId17"/>
    <p:sldId id="551" r:id="rId18"/>
    <p:sldId id="552" r:id="rId19"/>
    <p:sldId id="553" r:id="rId20"/>
    <p:sldId id="549" r:id="rId21"/>
    <p:sldId id="554" r:id="rId22"/>
    <p:sldId id="556" r:id="rId23"/>
    <p:sldId id="370" r:id="rId24"/>
    <p:sldId id="557" r:id="rId25"/>
    <p:sldId id="558" r:id="rId26"/>
    <p:sldId id="559" r:id="rId27"/>
    <p:sldId id="560" r:id="rId28"/>
    <p:sldId id="561" r:id="rId29"/>
    <p:sldId id="562" r:id="rId30"/>
    <p:sldId id="279" r:id="rId31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7" autoAdjust="0"/>
    <p:restoredTop sz="88042" autoAdjust="0"/>
  </p:normalViewPr>
  <p:slideViewPr>
    <p:cSldViewPr snapToGrid="0" showGuides="1">
      <p:cViewPr varScale="1">
        <p:scale>
          <a:sx n="50" d="100"/>
          <a:sy n="50" d="100"/>
        </p:scale>
        <p:origin x="42" y="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15/03/62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15/03/62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หมายเหตุ: </a:t>
            </a:r>
            <a:r>
              <a:rPr lang="th-TH" sz="1200" dirty="0"/>
              <a:t>หากต้องการใช้รูปภาพอื่นบนสไลด์นี้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9545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01090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51902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01484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62836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39142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13233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43819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2052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3168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98926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62291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0175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26970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34180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81768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07371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3800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3576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6189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31999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13741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84212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9153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15/03/62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50" y="3403548"/>
            <a:ext cx="8343900" cy="1930451"/>
          </a:xfrm>
        </p:spPr>
        <p:txBody>
          <a:bodyPr rtlCol="0"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  การใช้งานการแจ้งเตือนผ่านแอปพลิเคชัน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 1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pic>
        <p:nvPicPr>
          <p:cNvPr id="4" name="Picture 2" descr="à¸à¸¥à¸à¸²à¸£à¸à¹à¸à¸«à¸²à¸£à¸¹à¸à¸ à¸²à¸à¸ªà¸³à¸«à¸£à¸±à¸ line notify">
            <a:extLst>
              <a:ext uri="{FF2B5EF4-FFF2-40B4-BE49-F238E27FC236}">
                <a16:creationId xmlns:a16="http://schemas.microsoft.com/office/drawing/2014/main" id="{99E06C05-997B-4C5F-846C-6A24CDD6B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02" y="3219450"/>
            <a:ext cx="7075710" cy="369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ฟังก์ชันย่อย คืออะไร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51F44-18E1-4A95-A557-96D2908D64BA}"/>
              </a:ext>
            </a:extLst>
          </p:cNvPr>
          <p:cNvSpPr/>
          <p:nvPr/>
        </p:nvSpPr>
        <p:spPr>
          <a:xfrm>
            <a:off x="1104900" y="1447313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57200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ฟังก์ชันย่อย คือ ฟังก์ชันที่สร้างขึ้นมาด้วยตัวของผู้เขียนเองหรือฟังก์ชันที่ถูกสร้างขึ้นมาให้ทำงานเฉพาะงานใดงานนึงและคืนค่าของงานนั้นกลับไปที่ฟังก์ชันหลัก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DDACF-8253-4B45-A314-2A9FBE6FC7A2}"/>
              </a:ext>
            </a:extLst>
          </p:cNvPr>
          <p:cNvGrpSpPr/>
          <p:nvPr/>
        </p:nvGrpSpPr>
        <p:grpSpPr>
          <a:xfrm>
            <a:off x="3517295" y="1775527"/>
            <a:ext cx="5155891" cy="5006273"/>
            <a:chOff x="2159309" y="1550818"/>
            <a:chExt cx="3700053" cy="3592682"/>
          </a:xfrm>
        </p:grpSpPr>
        <p:pic>
          <p:nvPicPr>
            <p:cNvPr id="10" name="Picture 4" descr="à¸à¸¥à¸à¸²à¸£à¸à¹à¸à¸«à¸²à¸£à¸¹à¸à¸ à¸²à¸à¸ªà¸³à¸«à¸£à¸±à¸ arduino logo">
              <a:extLst>
                <a:ext uri="{FF2B5EF4-FFF2-40B4-BE49-F238E27FC236}">
                  <a16:creationId xmlns:a16="http://schemas.microsoft.com/office/drawing/2014/main" id="{535B6741-7CFE-4F15-9224-9ACB03CAC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9886">
                          <a14:foregroundMark x1="39143" y1="45200" x2="39143" y2="45200"/>
                          <a14:foregroundMark x1="56743" y1="49029" x2="56743" y2="49029"/>
                          <a14:foregroundMark x1="99886" y1="55429" x2="99886" y2="55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309" y="1550818"/>
              <a:ext cx="3592682" cy="359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à¸à¸¥à¸à¸²à¸£à¸à¹à¸à¸«à¸²à¸£à¸¹à¸à¸ à¸²à¸à¸ªà¸³à¸«à¸£à¸±à¸ function">
              <a:extLst>
                <a:ext uri="{FF2B5EF4-FFF2-40B4-BE49-F238E27FC236}">
                  <a16:creationId xmlns:a16="http://schemas.microsoft.com/office/drawing/2014/main" id="{2C15C59D-20EF-4392-930D-8828AD37E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5867" y="3542190"/>
              <a:ext cx="1293495" cy="140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343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การใช้งานฟังก์ชัน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B39227-C42E-402B-9DFE-2E63269B30B9}"/>
              </a:ext>
            </a:extLst>
          </p:cNvPr>
          <p:cNvSpPr/>
          <p:nvPr/>
        </p:nvSpPr>
        <p:spPr>
          <a:xfrm>
            <a:off x="1104900" y="1375417"/>
            <a:ext cx="8646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ฟังก์ชันตามลักษณะการใช้งานได้ 2 ฟังก์ชั่นหลักๆ คือ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52A70D-ED50-40C2-996F-86C61D4A6D8B}"/>
              </a:ext>
            </a:extLst>
          </p:cNvPr>
          <p:cNvPicPr/>
          <p:nvPr/>
        </p:nvPicPr>
        <p:blipFill rotWithShape="1">
          <a:blip r:embed="rId3"/>
          <a:srcRect t="15719" b="32882"/>
          <a:stretch/>
        </p:blipFill>
        <p:spPr>
          <a:xfrm>
            <a:off x="520800" y="2385369"/>
            <a:ext cx="6419461" cy="3604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A2F3D5-A0EF-499A-969F-A36F58BB767B}"/>
              </a:ext>
            </a:extLst>
          </p:cNvPr>
          <p:cNvPicPr/>
          <p:nvPr/>
        </p:nvPicPr>
        <p:blipFill rotWithShape="1">
          <a:blip r:embed="rId4"/>
          <a:srcRect r="60615" b="60615"/>
          <a:stretch/>
        </p:blipFill>
        <p:spPr bwMode="auto">
          <a:xfrm>
            <a:off x="7901538" y="2385369"/>
            <a:ext cx="3352454" cy="358923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F6573C-7EBA-4716-9580-E8F1860B64FB}"/>
              </a:ext>
            </a:extLst>
          </p:cNvPr>
          <p:cNvSpPr/>
          <p:nvPr/>
        </p:nvSpPr>
        <p:spPr>
          <a:xfrm>
            <a:off x="7861590" y="3020610"/>
            <a:ext cx="1167102" cy="335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D393B2-D6F2-452B-9920-013FEED8180A}"/>
              </a:ext>
            </a:extLst>
          </p:cNvPr>
          <p:cNvCxnSpPr>
            <a:cxnSpLocks/>
          </p:cNvCxnSpPr>
          <p:nvPr/>
        </p:nvCxnSpPr>
        <p:spPr>
          <a:xfrm flipV="1">
            <a:off x="8488781" y="3403435"/>
            <a:ext cx="0" cy="559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BFA00F-51F9-4B2F-A697-EDF2AA134B28}"/>
              </a:ext>
            </a:extLst>
          </p:cNvPr>
          <p:cNvSpPr txBox="1"/>
          <p:nvPr/>
        </p:nvSpPr>
        <p:spPr>
          <a:xfrm>
            <a:off x="8172010" y="4025241"/>
            <a:ext cx="2629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ค่าผลลัพธ์ที่ได้จาก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x + 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F4E666-5915-4971-AC96-673967E8773C}"/>
              </a:ext>
            </a:extLst>
          </p:cNvPr>
          <p:cNvGrpSpPr/>
          <p:nvPr/>
        </p:nvGrpSpPr>
        <p:grpSpPr>
          <a:xfrm>
            <a:off x="629259" y="3092976"/>
            <a:ext cx="5710895" cy="461665"/>
            <a:chOff x="1436527" y="2581314"/>
            <a:chExt cx="5710895" cy="4616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BC3E1E-CD32-4C59-B849-3DCCA7106F23}"/>
                </a:ext>
              </a:extLst>
            </p:cNvPr>
            <p:cNvSpPr/>
            <p:nvPr/>
          </p:nvSpPr>
          <p:spPr>
            <a:xfrm>
              <a:off x="1436527" y="2676878"/>
              <a:ext cx="1837883" cy="2402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D1E6901-1704-41AF-80AF-44119889C15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553960" y="2486433"/>
              <a:ext cx="0" cy="5590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3CBD21-8FC7-4125-B6DB-F6BFC4062BF5}"/>
                </a:ext>
              </a:extLst>
            </p:cNvPr>
            <p:cNvSpPr txBox="1"/>
            <p:nvPr/>
          </p:nvSpPr>
          <p:spPr>
            <a:xfrm>
              <a:off x="3859641" y="2581314"/>
              <a:ext cx="3287781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x = 20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และ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y = 10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640B10D-DDB9-4196-BEFC-A00FEBC1330F}"/>
              </a:ext>
            </a:extLst>
          </p:cNvPr>
          <p:cNvSpPr/>
          <p:nvPr/>
        </p:nvSpPr>
        <p:spPr>
          <a:xfrm>
            <a:off x="1104901" y="1880393"/>
            <a:ext cx="8646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ฟังก์ชันแบบที่มีการส่งค่าคืนมาฟังก์ชันหลัก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4BA105-0B6E-4EE5-B5C0-1F34C694CF88}"/>
              </a:ext>
            </a:extLst>
          </p:cNvPr>
          <p:cNvSpPr/>
          <p:nvPr/>
        </p:nvSpPr>
        <p:spPr>
          <a:xfrm>
            <a:off x="1104900" y="1900221"/>
            <a:ext cx="8646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ฟังก์ชันแบบไม่มีการส่งค่าคืนมาที่ฟังก์ชันหลัก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ED15E27-3E45-4681-80F4-AE553AF42150}"/>
              </a:ext>
            </a:extLst>
          </p:cNvPr>
          <p:cNvPicPr/>
          <p:nvPr/>
        </p:nvPicPr>
        <p:blipFill rotWithShape="1">
          <a:blip r:embed="rId5"/>
          <a:srcRect t="15776" b="25602"/>
          <a:stretch/>
        </p:blipFill>
        <p:spPr>
          <a:xfrm>
            <a:off x="510283" y="2361886"/>
            <a:ext cx="6535957" cy="36044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137130-E052-42D4-B1E9-7BB889548D28}"/>
              </a:ext>
            </a:extLst>
          </p:cNvPr>
          <p:cNvPicPr/>
          <p:nvPr/>
        </p:nvPicPr>
        <p:blipFill rotWithShape="1">
          <a:blip r:embed="rId6"/>
          <a:srcRect r="51643" b="51643"/>
          <a:stretch/>
        </p:blipFill>
        <p:spPr bwMode="auto">
          <a:xfrm>
            <a:off x="7871476" y="2179577"/>
            <a:ext cx="3733565" cy="4000818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ABF26-5115-4CC9-8829-98E5B53DDB1B}"/>
              </a:ext>
            </a:extLst>
          </p:cNvPr>
          <p:cNvCxnSpPr>
            <a:cxnSpLocks/>
          </p:cNvCxnSpPr>
          <p:nvPr/>
        </p:nvCxnSpPr>
        <p:spPr>
          <a:xfrm>
            <a:off x="7164919" y="4051430"/>
            <a:ext cx="65817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C6EFD9C-5727-4032-995D-FCFD6543673B}"/>
              </a:ext>
            </a:extLst>
          </p:cNvPr>
          <p:cNvGrpSpPr/>
          <p:nvPr/>
        </p:nvGrpSpPr>
        <p:grpSpPr>
          <a:xfrm>
            <a:off x="652911" y="3112805"/>
            <a:ext cx="5042773" cy="461664"/>
            <a:chOff x="1120492" y="4587674"/>
            <a:chExt cx="3070059" cy="28106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C66893D-54E3-45A5-B490-842BB741C582}"/>
                </a:ext>
              </a:extLst>
            </p:cNvPr>
            <p:cNvSpPr/>
            <p:nvPr/>
          </p:nvSpPr>
          <p:spPr>
            <a:xfrm>
              <a:off x="1120492" y="4626567"/>
              <a:ext cx="632609" cy="2032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7E5F415-B380-43E7-84CC-00C1310E7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3101" y="4728207"/>
              <a:ext cx="43891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22E3AE-1124-409F-B3B1-299A21F16F54}"/>
                </a:ext>
              </a:extLst>
            </p:cNvPr>
            <p:cNvSpPr txBox="1"/>
            <p:nvPr/>
          </p:nvSpPr>
          <p:spPr>
            <a:xfrm>
              <a:off x="2202709" y="4587674"/>
              <a:ext cx="1987842" cy="2810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ค่าของ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num </a:t>
              </a:r>
              <a:r>
                <a:rPr lang="th-TH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ที่นำไปเข้าฟังก์ชัน </a:t>
              </a:r>
              <a:r>
                <a: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test2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08CBEE6-34AC-424F-AA04-BB2E7D5B3083}"/>
              </a:ext>
            </a:extLst>
          </p:cNvPr>
          <p:cNvSpPr/>
          <p:nvPr/>
        </p:nvSpPr>
        <p:spPr>
          <a:xfrm>
            <a:off x="8608364" y="2729866"/>
            <a:ext cx="420328" cy="294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139C59-03E3-4AA7-A62C-763E34815A09}"/>
              </a:ext>
            </a:extLst>
          </p:cNvPr>
          <p:cNvCxnSpPr>
            <a:cxnSpLocks/>
          </p:cNvCxnSpPr>
          <p:nvPr/>
        </p:nvCxnSpPr>
        <p:spPr>
          <a:xfrm flipV="1">
            <a:off x="8818528" y="3076649"/>
            <a:ext cx="4439" cy="593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6FDE1DF-4B45-4E2F-81AE-E1EBAE4D53C6}"/>
              </a:ext>
            </a:extLst>
          </p:cNvPr>
          <p:cNvSpPr txBox="1"/>
          <p:nvPr/>
        </p:nvSpPr>
        <p:spPr>
          <a:xfrm>
            <a:off x="7987148" y="3772981"/>
            <a:ext cx="208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num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ที่นำมาแสดง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3DAD8C-9A25-4FE3-AF10-06835F949D42}"/>
              </a:ext>
            </a:extLst>
          </p:cNvPr>
          <p:cNvCxnSpPr>
            <a:cxnSpLocks/>
          </p:cNvCxnSpPr>
          <p:nvPr/>
        </p:nvCxnSpPr>
        <p:spPr>
          <a:xfrm>
            <a:off x="7164919" y="4061982"/>
            <a:ext cx="65817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24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/>
      <p:bldP spid="20" grpId="1"/>
      <p:bldP spid="25" grpId="0"/>
      <p:bldP spid="25" grpId="1"/>
      <p:bldP spid="26" grpId="0"/>
      <p:bldP spid="33" grpId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ฟังก์ชันสำหรับติดต่อกับ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F5613A7-55F6-482C-B402-A1B449D9E8F1}"/>
              </a:ext>
            </a:extLst>
          </p:cNvPr>
          <p:cNvPicPr/>
          <p:nvPr/>
        </p:nvPicPr>
        <p:blipFill rotWithShape="1">
          <a:blip r:embed="rId3"/>
          <a:srcRect t="17509" b="7653"/>
          <a:stretch/>
        </p:blipFill>
        <p:spPr>
          <a:xfrm>
            <a:off x="1104899" y="1638484"/>
            <a:ext cx="6971211" cy="490157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F13B227-C84C-4E69-A448-BED8650C9CE1}"/>
              </a:ext>
            </a:extLst>
          </p:cNvPr>
          <p:cNvGrpSpPr/>
          <p:nvPr/>
        </p:nvGrpSpPr>
        <p:grpSpPr>
          <a:xfrm>
            <a:off x="1236627" y="4481570"/>
            <a:ext cx="10904587" cy="1747779"/>
            <a:chOff x="387310" y="3454893"/>
            <a:chExt cx="7966753" cy="127690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604747-4864-4085-AB80-A1921B285757}"/>
                </a:ext>
              </a:extLst>
            </p:cNvPr>
            <p:cNvSpPr/>
            <p:nvPr/>
          </p:nvSpPr>
          <p:spPr>
            <a:xfrm>
              <a:off x="5461298" y="3565864"/>
              <a:ext cx="2873680" cy="10549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E2D13F-FE7D-491B-B492-4711237FD1DE}"/>
                </a:ext>
              </a:extLst>
            </p:cNvPr>
            <p:cNvGrpSpPr/>
            <p:nvPr/>
          </p:nvGrpSpPr>
          <p:grpSpPr>
            <a:xfrm>
              <a:off x="387310" y="3454893"/>
              <a:ext cx="7966753" cy="1276905"/>
              <a:chOff x="387310" y="3454893"/>
              <a:chExt cx="7966753" cy="127690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F560F7-7569-4F23-996C-B65B4CAC74B9}"/>
                  </a:ext>
                </a:extLst>
              </p:cNvPr>
              <p:cNvSpPr/>
              <p:nvPr/>
            </p:nvSpPr>
            <p:spPr>
              <a:xfrm>
                <a:off x="387310" y="4509856"/>
                <a:ext cx="2586709" cy="2219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5CB0018-62E1-4BEC-963A-2D55A53AE195}"/>
                  </a:ext>
                </a:extLst>
              </p:cNvPr>
              <p:cNvSpPr/>
              <p:nvPr/>
            </p:nvSpPr>
            <p:spPr>
              <a:xfrm>
                <a:off x="421454" y="3454893"/>
                <a:ext cx="2586709" cy="2219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88C7077-73C6-4998-B407-5FAE07E0F5FE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3008163" y="3565864"/>
                <a:ext cx="203213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AA1A7B8-D922-482F-9178-467D130A7C64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>
                <a:off x="2974019" y="4620827"/>
                <a:ext cx="206627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0A31F7E-FB3A-471A-AD44-7B80168A95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0293" y="3565864"/>
                <a:ext cx="0" cy="105496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EAD8C5-5AFB-4BA2-85C8-A63492FB72CC}"/>
                  </a:ext>
                </a:extLst>
              </p:cNvPr>
              <p:cNvCxnSpPr/>
              <p:nvPr/>
            </p:nvCxnSpPr>
            <p:spPr>
              <a:xfrm>
                <a:off x="5040293" y="4093345"/>
                <a:ext cx="40005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CB2BC83-C43B-417C-BA37-ED11BC0D3B6D}"/>
                  </a:ext>
                </a:extLst>
              </p:cNvPr>
              <p:cNvSpPr txBox="1"/>
              <p:nvPr/>
            </p:nvSpPr>
            <p:spPr>
              <a:xfrm>
                <a:off x="5480388" y="3591986"/>
                <a:ext cx="2873675" cy="876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 </a:t>
                </a:r>
                <a:r>
                  <a:rPr lang="th-TH" sz="24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บรรทัดนี้ใช้ในการตรวจสอบค่าที่ส่ง และ รับ ถ้ารับส่งกันไม่มีปัญหาแล้วสามารถลบออกจากโปรแกรมได้</a:t>
                </a:r>
                <a:endPara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833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เขียนโปรแกรมแจ้เตือนผ่านแอปพลิเคชัน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ED271-C000-4BBD-A683-D3B99107EC58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1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ให้ส่งข้อความว่า “มาครับ” ไปที่แอปพลิเคชัน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ทุกๆ 5 วินาที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178B0C-A125-43D3-9412-ACD6DD9DC58E}"/>
              </a:ext>
            </a:extLst>
          </p:cNvPr>
          <p:cNvSpPr/>
          <p:nvPr/>
        </p:nvSpPr>
        <p:spPr>
          <a:xfrm>
            <a:off x="1104900" y="2041663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C41536-038B-427F-8C09-7F935C9D84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78" y="2668646"/>
            <a:ext cx="3567872" cy="380850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E3C7D7-B4EE-49BD-98E3-5E79A25864A8}"/>
              </a:ext>
            </a:extLst>
          </p:cNvPr>
          <p:cNvSpPr/>
          <p:nvPr/>
        </p:nvSpPr>
        <p:spPr>
          <a:xfrm>
            <a:off x="5657850" y="2668646"/>
            <a:ext cx="6096000" cy="8826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การต่อใช้งานไม่ต้องต่อใช้งานร่วมกับอุปกรณ์ใด เพราะฉะนั้นให้ทำการต่อใช่งานบอร์ดทดลองเข้าที่คอมพิวเตอร์เพียงอย่างเดียว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511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เขียนโปรแกรมแจ้งเตือนผ่านแอปพลิเคชัน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ED271-C000-4BBD-A683-D3B99107EC58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ตัวอย่างการใช้งานฟังก์ชันย่อย แบบที่มีการส่งค่าคืนมาฟังก์ชันหลัก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 Box 834">
            <a:extLst>
              <a:ext uri="{FF2B5EF4-FFF2-40B4-BE49-F238E27FC236}">
                <a16:creationId xmlns:a16="http://schemas.microsoft.com/office/drawing/2014/main" id="{2C82EA83-F9A6-4E1D-872C-0F5663671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838245"/>
            <a:ext cx="8659178" cy="3276383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&lt;ESP8266WiFi.h&gt;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 = "IoT_Smart01";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password  = "12345678";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Notify(String Text);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เรียกใช้ฟังก์ชันย่อยของ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#define LINE_TOKEN "Z8tmo4070jt8XGSwCV6Y6ana9G7AJ8yZkYLyNg4V8Nq"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		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เก็บ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Token Line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ไว้ในตัวแปร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LINE_TOKEN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แบบคงที่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String TestText1 = "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Browallia New" panose="020B0604020202020204" pitchFamily="34" charset="-34"/>
              </a:rPr>
              <a:t>มาครับ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เก็บข้อความไว้ในรูปแบบ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String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Text Box 834">
            <a:extLst>
              <a:ext uri="{FF2B5EF4-FFF2-40B4-BE49-F238E27FC236}">
                <a16:creationId xmlns:a16="http://schemas.microsoft.com/office/drawing/2014/main" id="{5683BC07-316E-4CDA-BAFA-9E994F00B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838245"/>
            <a:ext cx="8659178" cy="3738048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Serial.begin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(9600);</a:t>
            </a:r>
          </a:p>
          <a:p>
            <a:pPr algn="thaiDist">
              <a:lnSpc>
                <a:spcPct val="107000"/>
              </a:lnSpc>
            </a:pPr>
            <a:endParaRPr lang="en-US" sz="1600" dirty="0"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WiFi.mode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(WIFI_STA);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WiFi.begin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password);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("Connecting");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while (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WiFi.status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 != WL_CONNECTED) {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(".");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delay(500);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("connected: ");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WiFi.localIP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</a:p>
        </p:txBody>
      </p:sp>
      <p:sp>
        <p:nvSpPr>
          <p:cNvPr id="9" name="Text Box 834">
            <a:extLst>
              <a:ext uri="{FF2B5EF4-FFF2-40B4-BE49-F238E27FC236}">
                <a16:creationId xmlns:a16="http://schemas.microsoft.com/office/drawing/2014/main" id="{0E026D40-C054-4DBB-9271-CF8726867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838245"/>
            <a:ext cx="8659178" cy="1781255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 {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("Start");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Notify(TestText1);	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ส่งค่าในตัวแปร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TestText1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ให้ฟังก์ชันย่อย</a:t>
            </a:r>
            <a:endParaRPr lang="th-TH" sz="16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delay(5000);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2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เขียนโปรแกรมแจ้งเตือนผ่านแอปพลิเคชัน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ED271-C000-4BBD-A683-D3B99107EC58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ตัวอย่างการใช้งานฟังก์ชันย่อย แบบที่มีการส่งค่าคืนมาฟังก์ชันหลัก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 Box 837">
            <a:extLst>
              <a:ext uri="{FF2B5EF4-FFF2-40B4-BE49-F238E27FC236}">
                <a16:creationId xmlns:a16="http://schemas.microsoft.com/office/drawing/2014/main" id="{7C90846A-2E42-45D5-9FE4-9632F1CC8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041663"/>
            <a:ext cx="3127466" cy="461665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Notify(String Text)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2C67A96-C2AD-4289-9CB8-8E6A595B57B8}"/>
              </a:ext>
            </a:extLst>
          </p:cNvPr>
          <p:cNvSpPr/>
          <p:nvPr/>
        </p:nvSpPr>
        <p:spPr>
          <a:xfrm rot="10800000">
            <a:off x="4624252" y="2107501"/>
            <a:ext cx="666205" cy="329989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837">
            <a:extLst>
              <a:ext uri="{FF2B5EF4-FFF2-40B4-BE49-F238E27FC236}">
                <a16:creationId xmlns:a16="http://schemas.microsoft.com/office/drawing/2014/main" id="{D6C92205-FF27-458C-82C8-7F066A70B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2342" y="2041663"/>
            <a:ext cx="5403240" cy="461665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ฟังก์ชันนี้เป็นฟังก์ชันสื่อสารกับ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ไม่ต้องเปลี่ยนแปลง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1700AA5-741E-47E8-BFEB-641E86377887}"/>
              </a:ext>
            </a:extLst>
          </p:cNvPr>
          <p:cNvSpPr/>
          <p:nvPr/>
        </p:nvSpPr>
        <p:spPr>
          <a:xfrm>
            <a:off x="2427333" y="2706746"/>
            <a:ext cx="482600" cy="461665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5FDD5A-DCAA-47FE-B716-4AF74402F6D4}"/>
              </a:ext>
            </a:extLst>
          </p:cNvPr>
          <p:cNvGrpSpPr/>
          <p:nvPr/>
        </p:nvGrpSpPr>
        <p:grpSpPr>
          <a:xfrm>
            <a:off x="1104900" y="2995572"/>
            <a:ext cx="10629900" cy="3544928"/>
            <a:chOff x="1104900" y="2995572"/>
            <a:chExt cx="10629900" cy="3544928"/>
          </a:xfrm>
        </p:grpSpPr>
        <p:sp>
          <p:nvSpPr>
            <p:cNvPr id="15" name="Text Box 837">
              <a:extLst>
                <a:ext uri="{FF2B5EF4-FFF2-40B4-BE49-F238E27FC236}">
                  <a16:creationId xmlns:a16="http://schemas.microsoft.com/office/drawing/2014/main" id="{754B7B7D-BCC4-4F58-90F6-7C3CFD687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900" y="3424275"/>
              <a:ext cx="10375900" cy="3116225"/>
            </a:xfrm>
            <a:prstGeom prst="rect">
              <a:avLst/>
            </a:prstGeom>
            <a:solidFill>
              <a:sysClr val="window" lastClr="FFFFFF">
                <a:lumMod val="100000"/>
                <a:lumOff val="0"/>
              </a:sysClr>
            </a:solidFill>
            <a:ln w="28575">
              <a:solidFill>
                <a:srgbClr val="70AD47">
                  <a:lumMod val="75000"/>
                </a:srgbClr>
              </a:solidFill>
              <a:miter lim="800000"/>
              <a:headEnd/>
              <a:tailEnd/>
            </a:ln>
          </p:spPr>
          <p:txBody>
            <a:bodyPr rot="0" vert="horz" wrap="none" lIns="91440" tIns="45720" rIns="91440" bIns="45720" anchor="t" anchorCtr="0" upright="1">
              <a:no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void Notify(String Text) {</a:t>
              </a:r>
            </a:p>
            <a:p>
              <a:r>
                <a:rPr lang="th-TH" sz="1600" dirty="0">
                  <a:latin typeface="Courier New" panose="02070309020205020404" pitchFamily="49" charset="0"/>
                </a:rPr>
                <a:t>	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WiFiClientSecure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client;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lang="th-TH" sz="1600" dirty="0">
                  <a:latin typeface="Courier New" panose="02070309020205020404" pitchFamily="49" charset="0"/>
                </a:rPr>
                <a:t>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if (!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client.connect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("notify-api.line.me", 443)) {</a:t>
              </a:r>
            </a:p>
            <a:p>
              <a:r>
                <a:rPr lang="th-TH" sz="1600" dirty="0">
                  <a:latin typeface="Courier New" panose="02070309020205020404" pitchFamily="49" charset="0"/>
                </a:rPr>
                <a:t>		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Serial.println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("Connection Error");</a:t>
              </a:r>
            </a:p>
            <a:p>
              <a:r>
                <a:rPr lang="th-TH" sz="1600" dirty="0">
                  <a:latin typeface="Courier New" panose="02070309020205020404" pitchFamily="49" charset="0"/>
                </a:rPr>
                <a:t>	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return;</a:t>
              </a:r>
            </a:p>
            <a:p>
              <a:r>
                <a:rPr lang="th-TH" sz="1600" dirty="0">
                  <a:latin typeface="Courier New" panose="02070309020205020404" pitchFamily="49" charset="0"/>
                </a:rPr>
                <a:t>	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String sent = "";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sent += "POST /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api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/notify HTTP/1.1\r\n";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sent += "Host: notify-api.line.me\r\n";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sent += "Authorization: Bearer " + String(LINE_TOKEN) + "\r\n";</a:t>
              </a:r>
              <a:endParaRPr lang="th-TH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sent += "Content-Type: application/x-www-form-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urlencoded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\r\n";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sent += "Content-Length: " + String(String("message=" + Text).length()) + "\r\n";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3F948F-E98E-4956-923F-1183661C4F88}"/>
                </a:ext>
              </a:extLst>
            </p:cNvPr>
            <p:cNvGrpSpPr/>
            <p:nvPr/>
          </p:nvGrpSpPr>
          <p:grpSpPr>
            <a:xfrm>
              <a:off x="10541000" y="2995572"/>
              <a:ext cx="1193800" cy="1193800"/>
              <a:chOff x="10541000" y="2995572"/>
              <a:chExt cx="1193800" cy="11938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5C2193E-26DC-4A16-9F62-8701C61226D5}"/>
                  </a:ext>
                </a:extLst>
              </p:cNvPr>
              <p:cNvSpPr/>
              <p:nvPr/>
            </p:nvSpPr>
            <p:spPr>
              <a:xfrm>
                <a:off x="10541000" y="2995572"/>
                <a:ext cx="1193800" cy="1193800"/>
              </a:xfrm>
              <a:prstGeom prst="ellipse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5DC7BD-3D20-4224-96EB-E664D30C58B5}"/>
                  </a:ext>
                </a:extLst>
              </p:cNvPr>
              <p:cNvSpPr txBox="1"/>
              <p:nvPr/>
            </p:nvSpPr>
            <p:spPr>
              <a:xfrm>
                <a:off x="10916409" y="3181607"/>
                <a:ext cx="5445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5400" dirty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1</a:t>
                </a:r>
                <a:endParaRPr lang="en-US" sz="5400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</p:grpSp>
      <p:sp>
        <p:nvSpPr>
          <p:cNvPr id="17" name="Text Box 837">
            <a:extLst>
              <a:ext uri="{FF2B5EF4-FFF2-40B4-BE49-F238E27FC236}">
                <a16:creationId xmlns:a16="http://schemas.microsoft.com/office/drawing/2014/main" id="{BB2DB16D-77CB-430D-A099-DAD98917B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3424164"/>
            <a:ext cx="10375900" cy="3116225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sent += "\r\n";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sent += "message=" + Text;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(sent);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client.print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(sent);</a:t>
            </a:r>
            <a:endParaRPr lang="th-TH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delay(20);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client.connected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client.readStringUntil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('\n');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if (line == "\r")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(line);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F9E212-7A61-4544-8179-26F52963FBFC}"/>
              </a:ext>
            </a:extLst>
          </p:cNvPr>
          <p:cNvGrpSpPr/>
          <p:nvPr/>
        </p:nvGrpSpPr>
        <p:grpSpPr>
          <a:xfrm>
            <a:off x="10560809" y="2974772"/>
            <a:ext cx="1193800" cy="1193800"/>
            <a:chOff x="10541000" y="2995572"/>
            <a:chExt cx="1193800" cy="11938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3585DF-7720-4A61-8ED9-49B0BC0196D3}"/>
                </a:ext>
              </a:extLst>
            </p:cNvPr>
            <p:cNvSpPr/>
            <p:nvPr/>
          </p:nvSpPr>
          <p:spPr>
            <a:xfrm>
              <a:off x="10541000" y="2995572"/>
              <a:ext cx="1193800" cy="11938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BBDBA6-9814-46AC-AA3F-E2F04C443392}"/>
                </a:ext>
              </a:extLst>
            </p:cNvPr>
            <p:cNvSpPr txBox="1"/>
            <p:nvPr/>
          </p:nvSpPr>
          <p:spPr>
            <a:xfrm>
              <a:off x="10916409" y="3181607"/>
              <a:ext cx="544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5400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2</a:t>
              </a:r>
              <a:endParaRPr lang="en-US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6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  <p:bldP spid="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เขียนโปรแกรมแจ้งเตือนผ่านแอปพลิเคชัน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ED271-C000-4BBD-A683-D3B99107EC58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เขียนโปรแกรมคอมไพล์ลงบอร์ดและดูผลลัพธ์ผ่านแอปพลิเคชัน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ที่ตั้งไว้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E6114F-0703-489E-BC9D-0C3BA9C20520}"/>
              </a:ext>
            </a:extLst>
          </p:cNvPr>
          <p:cNvPicPr/>
          <p:nvPr/>
        </p:nvPicPr>
        <p:blipFill rotWithShape="1">
          <a:blip r:embed="rId3"/>
          <a:srcRect t="1" b="50560"/>
          <a:stretch/>
        </p:blipFill>
        <p:spPr>
          <a:xfrm>
            <a:off x="4129598" y="2041663"/>
            <a:ext cx="3931285" cy="3996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36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การส่งข้อความภาษาไทยผ่าน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Notify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7CADD5-696C-4CEA-BE19-D5261A9A69D5}"/>
              </a:ext>
            </a:extLst>
          </p:cNvPr>
          <p:cNvSpPr/>
          <p:nvPr/>
        </p:nvSpPr>
        <p:spPr>
          <a:xfrm>
            <a:off x="1104900" y="1425159"/>
            <a:ext cx="9980682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ถ้าเป็นเพียงการส่งข้อความภาษาอังกฤษหรือตัวเลข จะไม่มีปัญหาอะไรเลย ส่วนถ้าต้องการส่งข้อความภาษาไทยนั้นจำเป็นจะต้องทำการแปลงเพื่อทำการเข้ารหัส </a:t>
            </a:r>
          </a:p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เข้าเว็บ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: https://meyerweb.com/eric/tools/dencoder/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5C758A-994A-47FE-A237-C11135E5AF4B}"/>
              </a:ext>
            </a:extLst>
          </p:cNvPr>
          <p:cNvPicPr/>
          <p:nvPr/>
        </p:nvPicPr>
        <p:blipFill rotWithShape="1">
          <a:blip r:embed="rId3"/>
          <a:srcRect b="14930"/>
          <a:stretch/>
        </p:blipFill>
        <p:spPr>
          <a:xfrm>
            <a:off x="2271282" y="3428952"/>
            <a:ext cx="4401426" cy="2488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B4BAB6-A0B3-47BF-A878-2E91C55FE574}"/>
              </a:ext>
            </a:extLst>
          </p:cNvPr>
          <p:cNvCxnSpPr/>
          <p:nvPr/>
        </p:nvCxnSpPr>
        <p:spPr>
          <a:xfrm>
            <a:off x="2681175" y="3889143"/>
            <a:ext cx="2062275" cy="619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A3482F1-7E57-45AD-BCE1-FDE91C98E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855"/>
          <a:stretch/>
        </p:blipFill>
        <p:spPr>
          <a:xfrm>
            <a:off x="4743450" y="4135302"/>
            <a:ext cx="2072750" cy="619125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6879D2C-9A23-476C-A395-85C24480CC2F}"/>
              </a:ext>
            </a:extLst>
          </p:cNvPr>
          <p:cNvSpPr/>
          <p:nvPr/>
        </p:nvSpPr>
        <p:spPr>
          <a:xfrm>
            <a:off x="2271282" y="3727218"/>
            <a:ext cx="40989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A4FB0E-0287-4BFD-8C67-9E57F39FE594}"/>
              </a:ext>
            </a:extLst>
          </p:cNvPr>
          <p:cNvSpPr/>
          <p:nvPr/>
        </p:nvSpPr>
        <p:spPr>
          <a:xfrm>
            <a:off x="2681175" y="5680443"/>
            <a:ext cx="404925" cy="236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0A0650-C1A3-44C0-97C6-C19EA8CCF0A4}"/>
              </a:ext>
            </a:extLst>
          </p:cNvPr>
          <p:cNvSpPr txBox="1"/>
          <p:nvPr/>
        </p:nvSpPr>
        <p:spPr>
          <a:xfrm>
            <a:off x="6976094" y="4244809"/>
            <a:ext cx="258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ใส่ข้อความที่ต้องการให้แสดง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91493C-70FB-4D3D-BFFE-D7E43BBAC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014" y="4971707"/>
            <a:ext cx="1651618" cy="71651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2FAC05-54EC-42D7-BB95-5395034EAE2E}"/>
              </a:ext>
            </a:extLst>
          </p:cNvPr>
          <p:cNvCxnSpPr/>
          <p:nvPr/>
        </p:nvCxnSpPr>
        <p:spPr>
          <a:xfrm flipH="1">
            <a:off x="3086100" y="5314355"/>
            <a:ext cx="1772914" cy="4449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10623C-6C05-434A-BC82-15C9FE256BD8}"/>
              </a:ext>
            </a:extLst>
          </p:cNvPr>
          <p:cNvSpPr txBox="1"/>
          <p:nvPr/>
        </p:nvSpPr>
        <p:spPr>
          <a:xfrm>
            <a:off x="6672708" y="5136701"/>
            <a:ext cx="258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Encode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เพื่อเข้ารหัส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1168E1-CB52-4A88-8CA7-5143B0E8F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335" y="3429000"/>
            <a:ext cx="4401426" cy="2488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7F04EF-2A46-4769-B6AD-148D0606F6B7}"/>
              </a:ext>
            </a:extLst>
          </p:cNvPr>
          <p:cNvSpPr/>
          <p:nvPr/>
        </p:nvSpPr>
        <p:spPr>
          <a:xfrm>
            <a:off x="2288335" y="3708168"/>
            <a:ext cx="2683715" cy="161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5938B2-2B91-406F-ACCC-236C0BEFC88E}"/>
              </a:ext>
            </a:extLst>
          </p:cNvPr>
          <p:cNvCxnSpPr>
            <a:stCxn id="26" idx="3"/>
          </p:cNvCxnSpPr>
          <p:nvPr/>
        </p:nvCxnSpPr>
        <p:spPr>
          <a:xfrm flipV="1">
            <a:off x="4972050" y="3751907"/>
            <a:ext cx="2390775" cy="372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F18D862-E488-42BE-A98B-57820BA7C94D}"/>
              </a:ext>
            </a:extLst>
          </p:cNvPr>
          <p:cNvSpPr txBox="1"/>
          <p:nvPr/>
        </p:nvSpPr>
        <p:spPr>
          <a:xfrm>
            <a:off x="7374972" y="3590196"/>
            <a:ext cx="2587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ข้อความที่เข้ารหัสเก็บไว้ใช้ในการเขียนโปรแกรม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01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4" grpId="0"/>
      <p:bldP spid="24" grpId="1"/>
      <p:bldP spid="26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การส่งข้อความภาษาไทยผ่าน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Notify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895BFE-C70A-44BB-8BAD-C6B7CE34A188}"/>
              </a:ext>
            </a:extLst>
          </p:cNvPr>
          <p:cNvPicPr/>
          <p:nvPr/>
        </p:nvPicPr>
        <p:blipFill rotWithShape="1">
          <a:blip r:embed="rId3"/>
          <a:srcRect b="74788"/>
          <a:stretch/>
        </p:blipFill>
        <p:spPr>
          <a:xfrm>
            <a:off x="1104900" y="1613693"/>
            <a:ext cx="8800577" cy="19891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76E57E-A3E9-4E46-8148-CA1B4A0C51DC}"/>
              </a:ext>
            </a:extLst>
          </p:cNvPr>
          <p:cNvSpPr/>
          <p:nvPr/>
        </p:nvSpPr>
        <p:spPr>
          <a:xfrm>
            <a:off x="2641600" y="3035300"/>
            <a:ext cx="7263876" cy="2921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C8E4E1-B17D-434B-B2F9-1C4B958DAE3B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V="1">
            <a:off x="6273538" y="3327400"/>
            <a:ext cx="0" cy="4851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3880AB-6486-41C6-9154-2734FC1C8686}"/>
              </a:ext>
            </a:extLst>
          </p:cNvPr>
          <p:cNvSpPr txBox="1"/>
          <p:nvPr/>
        </p:nvSpPr>
        <p:spPr>
          <a:xfrm>
            <a:off x="4460482" y="3812528"/>
            <a:ext cx="3626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นำข้อความที่เข้ารหัสมาใส่ในตัวแปรอักษร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DDF88E-C6A0-419F-8D40-DAA319E30130}"/>
              </a:ext>
            </a:extLst>
          </p:cNvPr>
          <p:cNvSpPr txBox="1"/>
          <p:nvPr/>
        </p:nvSpPr>
        <p:spPr>
          <a:xfrm>
            <a:off x="1104900" y="4714723"/>
            <a:ext cx="1009650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ข้อสังเกต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จะใช้ตัวแปร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String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ในการเก็บข้อความ นำไปใช้ในการเรียกฟังก์ชันเพื่อใช้งานในคำสั่ง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Notify(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TestText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151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/>
      <p:bldP spid="6" grpId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การแปลงตัวเลขเป็นตัวอักษร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DDF88E-C6A0-419F-8D40-DAA319E30130}"/>
              </a:ext>
            </a:extLst>
          </p:cNvPr>
          <p:cNvSpPr txBox="1"/>
          <p:nvPr/>
        </p:nvSpPr>
        <p:spPr>
          <a:xfrm>
            <a:off x="1104900" y="1742923"/>
            <a:ext cx="10096500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เนื่องจากการแจ้งเตือนไม่สามารถนำตัวแปรตัวเลขไปแจ้งไปทางไลน์ได้โดยตรง การที่จะแจ้งเตือนตัวเลขจะต้องใช้คำสั่งเพื่อแปลงค่าจากตัวแปร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ตัวเลข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ไปเป็น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ตัวอักษร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22BD6-8309-45D9-A64A-655B326D1A8E}"/>
              </a:ext>
            </a:extLst>
          </p:cNvPr>
          <p:cNvSpPr txBox="1"/>
          <p:nvPr/>
        </p:nvSpPr>
        <p:spPr>
          <a:xfrm>
            <a:off x="1104900" y="2828835"/>
            <a:ext cx="1009650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 x = 0;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String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TextTest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String (x);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//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การแปลง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x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ไปเป็นตัวแปร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String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456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Notify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Line Notify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เป็นบริการที่ทาง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ได้เตรียมไว้ให้ในรูปแบบ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API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ให้กับเหล่านักพัฒนานั้นสามารถนำไปใช้ต่อยอด พัฒนาโปรเจค ที่มีความต้องการส่งข้อความในการแจ้งเตือนเข้าไปยังกลุ่มหรือบัญชีส่วนตัวได้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Picture 2" descr="à¸à¸¥à¸à¸²à¸£à¸à¹à¸à¸«à¸²à¸£à¸¹à¸à¸ à¸²à¸à¸ªà¸³à¸«à¸£à¸±à¸ line notify">
            <a:extLst>
              <a:ext uri="{FF2B5EF4-FFF2-40B4-BE49-F238E27FC236}">
                <a16:creationId xmlns:a16="http://schemas.microsoft.com/office/drawing/2014/main" id="{CDE346BE-0AD2-4595-BCA4-315B1643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72" y="2920574"/>
            <a:ext cx="5291656" cy="297362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07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แอปพลิเคชันมีการพัฒนาให้สอดคล้องกับแพลตฟอร์ม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IoT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โดยการเข้ามาช่วยในเรื่องการแจ้งเตือนผ่านบริการ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Notify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โดยการจะใช้งานบริการนี้ สามารถตั้งค่าให้เป็นการส่งการแจ้งเตือนรายบุคคล (ส่วนตัว) และการแจ้งเตือนแบบกลุ่ม ซึ่งการติดต่อแอปพลิเคชัน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จะต้องใช้การออก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เป็นการเข้ารหัสเพื่อระบุการติดต่อ เหมือน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ที่ได้จากแอปพลิเคชัน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และโปรแกรมที่จะเขียนติดต่อ จะใช้ฟังก์ชันย่อย เพื่อให้สามารถแบ่งแยกการติดต่อกับแอปพลิเคชันและการทำงานได้</a:t>
            </a: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7EDFA-AFC7-4E45-AEDA-E7080ECC3227}"/>
              </a:ext>
            </a:extLst>
          </p:cNvPr>
          <p:cNvSpPr/>
          <p:nvPr/>
        </p:nvSpPr>
        <p:spPr>
          <a:xfrm>
            <a:off x="1104900" y="1425159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เมื่อมีความต้องการสื่อสารหรือต้องการการแจ้งเตือนผ่านแอปพลิเคชัน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จะต้องร้องขอ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Token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จากอะไร ให้ผู้เข้ารับการฝึกอบรมเลือกข้อที่ถูกต้อง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B01BD-62DC-438F-958A-F72DC2EBD0DE}"/>
              </a:ext>
            </a:extLst>
          </p:cNvPr>
          <p:cNvSpPr/>
          <p:nvPr/>
        </p:nvSpPr>
        <p:spPr>
          <a:xfrm>
            <a:off x="3225800" y="3180696"/>
            <a:ext cx="468630" cy="4966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AA47A1-C61C-4522-A53C-E6E6DB47D64B}"/>
              </a:ext>
            </a:extLst>
          </p:cNvPr>
          <p:cNvSpPr/>
          <p:nvPr/>
        </p:nvSpPr>
        <p:spPr>
          <a:xfrm>
            <a:off x="3224530" y="5184537"/>
            <a:ext cx="468630" cy="4966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 descr="à¸à¸¥à¸à¸²à¸£à¸à¹à¸à¸«à¸²à¸£à¸¹à¸à¸ à¸²à¸à¸ªà¸³à¸«à¸£à¸±à¸ line notify">
            <a:extLst>
              <a:ext uri="{FF2B5EF4-FFF2-40B4-BE49-F238E27FC236}">
                <a16:creationId xmlns:a16="http://schemas.microsoft.com/office/drawing/2014/main" id="{4007EADC-223C-4CA9-B048-46E68F3F92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7" y="2464038"/>
            <a:ext cx="3573463" cy="200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à¸à¸¥à¸à¸²à¸£à¸à¹à¸à¸«à¸²à¸£à¸¹à¸à¸ à¸²à¸à¸ªà¸³à¸«à¸£à¸±à¸ API">
            <a:extLst>
              <a:ext uri="{FF2B5EF4-FFF2-40B4-BE49-F238E27FC236}">
                <a16:creationId xmlns:a16="http://schemas.microsoft.com/office/drawing/2014/main" id="{AE4D8A9C-65CB-4661-B799-F59CB519C59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177" y="4654214"/>
            <a:ext cx="3117671" cy="1556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4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7EDFA-AFC7-4E45-AEDA-E7080ECC3227}"/>
              </a:ext>
            </a:extLst>
          </p:cNvPr>
          <p:cNvSpPr/>
          <p:nvPr/>
        </p:nvSpPr>
        <p:spPr>
          <a:xfrm>
            <a:off x="1104900" y="1425159"/>
            <a:ext cx="99806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2.ข้อควรระวังของการออก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Token 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คืออะไร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B34D39-25C1-4019-8EFB-11412D6C709E}"/>
              </a:ext>
            </a:extLst>
          </p:cNvPr>
          <p:cNvSpPr/>
          <p:nvPr/>
        </p:nvSpPr>
        <p:spPr>
          <a:xfrm>
            <a:off x="2291591" y="3429000"/>
            <a:ext cx="760730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ข้อควรระวัง : …………………………………………………………………………………………………………..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6889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7EDFA-AFC7-4E45-AEDA-E7080ECC3227}"/>
              </a:ext>
            </a:extLst>
          </p:cNvPr>
          <p:cNvSpPr/>
          <p:nvPr/>
        </p:nvSpPr>
        <p:spPr>
          <a:xfrm>
            <a:off x="1104900" y="1425159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 ให้เขียนโปรแกรมส่งข้อความผ่าน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โดยให้ส่งตัวเลขไปแสดงบนแอปพลิเคชัน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เริ่มต้นจาก 1และเพิ่มขึ้นที่ละ 1 ทั้งครั้งที่ส่ง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B34D39-25C1-4019-8EFB-11412D6C709E}"/>
              </a:ext>
            </a:extLst>
          </p:cNvPr>
          <p:cNvSpPr/>
          <p:nvPr/>
        </p:nvSpPr>
        <p:spPr>
          <a:xfrm>
            <a:off x="1104900" y="2413000"/>
            <a:ext cx="760730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</a:p>
        </p:txBody>
      </p:sp>
      <p:sp>
        <p:nvSpPr>
          <p:cNvPr id="6" name="Text Box 854">
            <a:extLst>
              <a:ext uri="{FF2B5EF4-FFF2-40B4-BE49-F238E27FC236}">
                <a16:creationId xmlns:a16="http://schemas.microsoft.com/office/drawing/2014/main" id="{488B26EC-952D-4BF2-A0FC-AF25DB27D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118" y="2016313"/>
            <a:ext cx="7273414" cy="4153302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ESP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8266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WiFi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 = "………………………………………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"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password  = "………………………………………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"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Notify(String Text);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#define LINE_TOKEN "………………………………………………………………………………………………"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String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TestText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1 = "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rowallia New" panose="020B0604020202020204" pitchFamily="34" charset="-34"/>
              </a:rPr>
              <a:t>ทดสอบ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float x=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0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9600)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WiFi.mode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(WIFI_STA);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WiFi.begin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(…………………, ……………………………);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7" name="Text Box 854">
            <a:extLst>
              <a:ext uri="{FF2B5EF4-FFF2-40B4-BE49-F238E27FC236}">
                <a16:creationId xmlns:a16="http://schemas.microsoft.com/office/drawing/2014/main" id="{7F4AD06F-147D-4C64-98A7-E0392A1A3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118" y="2054412"/>
            <a:ext cx="7273414" cy="4555937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("Connecting");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WiFi.status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!= WL_CONNECTED)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(".");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delay(</a:t>
            </a:r>
            <a:r>
              <a:rPr lang="th-T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lang="th-TH" sz="1600" dirty="0">
                <a:latin typeface="Courier New" panose="02070309020205020404" pitchFamily="49" charset="0"/>
              </a:rPr>
              <a:t>)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("connected: ");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WiFi.localIP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("Start");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String TestText2 = String(………………………………);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Notify(TestText1);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Notify(……………………………………);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delay(1000);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th-TH" dirty="0"/>
          </a:p>
        </p:txBody>
      </p:sp>
      <p:sp>
        <p:nvSpPr>
          <p:cNvPr id="9" name="Text Box 854">
            <a:extLst>
              <a:ext uri="{FF2B5EF4-FFF2-40B4-BE49-F238E27FC236}">
                <a16:creationId xmlns:a16="http://schemas.microsoft.com/office/drawing/2014/main" id="{1E8F684F-C856-4C04-88FE-4EB91861C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957495"/>
            <a:ext cx="3171314" cy="487506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Notify(String Text)</a:t>
            </a:r>
            <a:endParaRPr lang="th-TH" sz="1600" dirty="0">
              <a:latin typeface="Courier New" panose="02070309020205020404" pitchFamily="49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DB1544C-A455-4CF0-971B-0BE1AE322B15}"/>
              </a:ext>
            </a:extLst>
          </p:cNvPr>
          <p:cNvSpPr/>
          <p:nvPr/>
        </p:nvSpPr>
        <p:spPr>
          <a:xfrm>
            <a:off x="3514214" y="4092964"/>
            <a:ext cx="412254" cy="193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854">
            <a:extLst>
              <a:ext uri="{FF2B5EF4-FFF2-40B4-BE49-F238E27FC236}">
                <a16:creationId xmlns:a16="http://schemas.microsoft.com/office/drawing/2014/main" id="{CDEB2193-D899-4314-8159-E1DEB5681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952" y="1863511"/>
            <a:ext cx="7607300" cy="4803589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Notify(String Text)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WiFiClientSecure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client;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if (!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client.connect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("notify-api.line.me", 443))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("Connection Error");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sent = "";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sent += "POST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/notify HTTP/1.1\r\n";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sent += "Host: notify-api.line.me\r\n";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sent += "Authorization: Bearer " + String(LINE_TOKEN) + "\r\n";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sent += "Content-Type: application/x-www-form-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urlencoded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\r\n";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sent += "Content-Length: " + String(String("message=" + Text).length()) + "\r\n";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sent += "\r\n";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sent += "message=" + Text;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(sent);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client.print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(sent);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delay(20);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client.connected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String line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client.readStringUntil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('\n');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(line == "\r") {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break;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(line);</a:t>
            </a:r>
          </a:p>
          <a:p>
            <a:r>
              <a:rPr lang="th-TH" sz="1200" dirty="0">
                <a:latin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 Box 837">
            <a:extLst>
              <a:ext uri="{FF2B5EF4-FFF2-40B4-BE49-F238E27FC236}">
                <a16:creationId xmlns:a16="http://schemas.microsoft.com/office/drawing/2014/main" id="{5196CF93-8BF8-43BE-AFA4-D96C9F3FB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931596"/>
            <a:ext cx="3171314" cy="1002489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ฟังก์ชันนี้เป็นฟังก์ชันสื่อสารกับ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 </a:t>
            </a:r>
          </a:p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ไม่ต้องเปลี่ยนแปลง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C8FA517-D587-4BD7-871B-F9AC483E5D0F}"/>
              </a:ext>
            </a:extLst>
          </p:cNvPr>
          <p:cNvSpPr/>
          <p:nvPr/>
        </p:nvSpPr>
        <p:spPr>
          <a:xfrm>
            <a:off x="3514214" y="5382065"/>
            <a:ext cx="412254" cy="193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2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7EDFA-AFC7-4E45-AEDA-E7080ECC3227}"/>
              </a:ext>
            </a:extLst>
          </p:cNvPr>
          <p:cNvSpPr/>
          <p:nvPr/>
        </p:nvSpPr>
        <p:spPr>
          <a:xfrm>
            <a:off x="1104900" y="1425159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เมื่อมีความต้องการสื่อสารหรือต้องการการแจ้งเตือนผ่านแอปพลิเคชัน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จะต้องร้องขอ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Token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จากอะไร ให้ผู้เข้ารับการฝึกอบรมเลือกข้อที่ถูกต้อง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B01BD-62DC-438F-958A-F72DC2EBD0DE}"/>
              </a:ext>
            </a:extLst>
          </p:cNvPr>
          <p:cNvSpPr/>
          <p:nvPr/>
        </p:nvSpPr>
        <p:spPr>
          <a:xfrm>
            <a:off x="3225800" y="3180696"/>
            <a:ext cx="468630" cy="4966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AA47A1-C61C-4522-A53C-E6E6DB47D64B}"/>
              </a:ext>
            </a:extLst>
          </p:cNvPr>
          <p:cNvSpPr/>
          <p:nvPr/>
        </p:nvSpPr>
        <p:spPr>
          <a:xfrm>
            <a:off x="3224530" y="5184537"/>
            <a:ext cx="468630" cy="4966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 descr="à¸à¸¥à¸à¸²à¸£à¸à¹à¸à¸«à¸²à¸£à¸¹à¸à¸ à¸²à¸à¸ªà¸³à¸«à¸£à¸±à¸ line notify">
            <a:extLst>
              <a:ext uri="{FF2B5EF4-FFF2-40B4-BE49-F238E27FC236}">
                <a16:creationId xmlns:a16="http://schemas.microsoft.com/office/drawing/2014/main" id="{4007EADC-223C-4CA9-B048-46E68F3F92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7" y="2464038"/>
            <a:ext cx="3573463" cy="200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à¸à¸¥à¸à¸²à¸£à¸à¹à¸à¸«à¸²à¸£à¸¹à¸à¸ à¸²à¸à¸ªà¸³à¸«à¸£à¸±à¸ API">
            <a:extLst>
              <a:ext uri="{FF2B5EF4-FFF2-40B4-BE49-F238E27FC236}">
                <a16:creationId xmlns:a16="http://schemas.microsoft.com/office/drawing/2014/main" id="{AE4D8A9C-65CB-4661-B799-F59CB519C59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177" y="4654214"/>
            <a:ext cx="3117671" cy="1556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à¸à¸¥à¸à¸²à¸£à¸à¹à¸à¸«à¸²à¸£à¸¹à¸à¸ à¸²à¸à¸ªà¸³à¸«à¸£à¸±à¸ à¹à¸à¸£à¸·à¹à¸­à¸à¸«à¸¡à¸²à¸¢à¸à¸¹à¸ png">
            <a:extLst>
              <a:ext uri="{FF2B5EF4-FFF2-40B4-BE49-F238E27FC236}">
                <a16:creationId xmlns:a16="http://schemas.microsoft.com/office/drawing/2014/main" id="{7AF85DB8-D497-457D-B85B-964C220EB5B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30" y="5174616"/>
            <a:ext cx="506528" cy="506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32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7EDFA-AFC7-4E45-AEDA-E7080ECC3227}"/>
              </a:ext>
            </a:extLst>
          </p:cNvPr>
          <p:cNvSpPr/>
          <p:nvPr/>
        </p:nvSpPr>
        <p:spPr>
          <a:xfrm>
            <a:off x="1104900" y="1425159"/>
            <a:ext cx="99806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2.ข้อควรระวังของการออก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Token 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คืออะไร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B34D39-25C1-4019-8EFB-11412D6C709E}"/>
              </a:ext>
            </a:extLst>
          </p:cNvPr>
          <p:cNvSpPr/>
          <p:nvPr/>
        </p:nvSpPr>
        <p:spPr>
          <a:xfrm>
            <a:off x="2291591" y="3429000"/>
            <a:ext cx="760730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ข้อควรระวัง : …………………………………………………………………………………………………………..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465162-C75D-42EC-96BD-49B5A36F0252}"/>
              </a:ext>
            </a:extLst>
          </p:cNvPr>
          <p:cNvSpPr/>
          <p:nvPr/>
        </p:nvSpPr>
        <p:spPr>
          <a:xfrm>
            <a:off x="3501025" y="3356430"/>
            <a:ext cx="6584238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เนื่องจาก </a:t>
            </a:r>
            <a:r>
              <a:rPr lang="en-US" sz="2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Token Line </a:t>
            </a:r>
            <a:r>
              <a:rPr lang="th-TH" sz="24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เปรียบเหมือนรหัสผ่าน และเป็นข้อมูลส่วนบุคคล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6504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7EDFA-AFC7-4E45-AEDA-E7080ECC3227}"/>
              </a:ext>
            </a:extLst>
          </p:cNvPr>
          <p:cNvSpPr/>
          <p:nvPr/>
        </p:nvSpPr>
        <p:spPr>
          <a:xfrm>
            <a:off x="1104900" y="1425159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 ให้เขียนโปรแกรมส่งข้อความผ่าน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โดยให้ส่งตัวเลขไปแสดงบนแอปพลิเคชัน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เริ่มต้นจาก 1และเพิ่มขึ้นที่ละ 1 ทั้งครั้งที่ส่ง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B34D39-25C1-4019-8EFB-11412D6C709E}"/>
              </a:ext>
            </a:extLst>
          </p:cNvPr>
          <p:cNvSpPr/>
          <p:nvPr/>
        </p:nvSpPr>
        <p:spPr>
          <a:xfrm>
            <a:off x="1104900" y="2413000"/>
            <a:ext cx="760730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97DCBF-66B2-4105-81B4-A8A5522A530C}"/>
              </a:ext>
            </a:extLst>
          </p:cNvPr>
          <p:cNvPicPr/>
          <p:nvPr/>
        </p:nvPicPr>
        <p:blipFill rotWithShape="1">
          <a:blip r:embed="rId3"/>
          <a:srcRect t="16990"/>
          <a:stretch/>
        </p:blipFill>
        <p:spPr>
          <a:xfrm>
            <a:off x="4035269" y="1866498"/>
            <a:ext cx="6803571" cy="47524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BC980F-8FB0-4D46-BB2C-42BFB64D63F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35269" y="1834497"/>
            <a:ext cx="6803570" cy="3260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BECCAE-FE40-4542-8CCE-B29E27FF346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35267" y="1866497"/>
            <a:ext cx="6803569" cy="43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8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จบหัวเรื่องที่ </a:t>
            </a:r>
            <a:r>
              <a:rPr lang="en-US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ขั้นตอนการออก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9A396A-E28E-4094-9E35-51DF82A1CC2D}"/>
              </a:ext>
            </a:extLst>
          </p:cNvPr>
          <p:cNvSpPr/>
          <p:nvPr/>
        </p:nvSpPr>
        <p:spPr>
          <a:xfrm>
            <a:off x="1104900" y="1414387"/>
            <a:ext cx="883920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200"/>
            </a:pP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• เข้าเว็บ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https://notify-bot.line.me/th/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หรือพิมพ์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Line Notify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ในช่องค้นหาของ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google</a:t>
            </a:r>
            <a:endParaRPr lang="en-US" sz="2400" dirty="0">
              <a:solidFill>
                <a:schemeClr val="tx1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4121A-41DF-4C0E-9535-A1B306B70B7B}"/>
              </a:ext>
            </a:extLst>
          </p:cNvPr>
          <p:cNvPicPr/>
          <p:nvPr/>
        </p:nvPicPr>
        <p:blipFill rotWithShape="1">
          <a:blip r:embed="rId3"/>
          <a:srcRect b="31333"/>
          <a:stretch/>
        </p:blipFill>
        <p:spPr bwMode="auto">
          <a:xfrm>
            <a:off x="1930400" y="2143118"/>
            <a:ext cx="8839200" cy="34855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438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ขั้นตอนการออก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4121A-41DF-4C0E-9535-A1B306B70B7B}"/>
              </a:ext>
            </a:extLst>
          </p:cNvPr>
          <p:cNvPicPr/>
          <p:nvPr/>
        </p:nvPicPr>
        <p:blipFill rotWithShape="1">
          <a:blip r:embed="rId3"/>
          <a:srcRect b="31333"/>
          <a:stretch/>
        </p:blipFill>
        <p:spPr bwMode="auto">
          <a:xfrm>
            <a:off x="1930400" y="2143118"/>
            <a:ext cx="8839200" cy="34855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D42EAF-986B-4397-B903-628414CCB11A}"/>
              </a:ext>
            </a:extLst>
          </p:cNvPr>
          <p:cNvSpPr/>
          <p:nvPr/>
        </p:nvSpPr>
        <p:spPr>
          <a:xfrm>
            <a:off x="1104900" y="1447313"/>
            <a:ext cx="678182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200"/>
            </a:pP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คลิกที่ “เข้าสู่ระบบ”</a:t>
            </a:r>
            <a:endParaRPr lang="en-US" sz="2400" dirty="0">
              <a:solidFill>
                <a:schemeClr val="tx1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B5ABD-F541-497F-A49C-807263E4DCA2}"/>
              </a:ext>
            </a:extLst>
          </p:cNvPr>
          <p:cNvPicPr/>
          <p:nvPr/>
        </p:nvPicPr>
        <p:blipFill rotWithShape="1">
          <a:blip r:embed="rId3"/>
          <a:srcRect l="76482" t="8368" r="18004" b="88830"/>
          <a:stretch/>
        </p:blipFill>
        <p:spPr>
          <a:xfrm>
            <a:off x="3160471" y="1514851"/>
            <a:ext cx="1208330" cy="352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ED2C34-F1E6-4CFE-B040-D5029C1561A8}"/>
              </a:ext>
            </a:extLst>
          </p:cNvPr>
          <p:cNvSpPr/>
          <p:nvPr/>
        </p:nvSpPr>
        <p:spPr>
          <a:xfrm>
            <a:off x="8470744" y="2466519"/>
            <a:ext cx="949481" cy="325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7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ขั้นตอนการออก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D42EAF-986B-4397-B903-628414CCB11A}"/>
              </a:ext>
            </a:extLst>
          </p:cNvPr>
          <p:cNvSpPr/>
          <p:nvPr/>
        </p:nvSpPr>
        <p:spPr>
          <a:xfrm>
            <a:off x="1104900" y="1447313"/>
            <a:ext cx="678182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200"/>
            </a:pP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• เข้าสู่ระบบด้วยอีเมลที่ทำการเชื่อมต่อไว้กับแอปพลิเคชัน 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F4EF29-5292-4564-AB97-17C15F000C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16579" y="2208970"/>
            <a:ext cx="4757323" cy="44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ขั้นตอนการออก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D42EAF-986B-4397-B903-628414CCB11A}"/>
              </a:ext>
            </a:extLst>
          </p:cNvPr>
          <p:cNvSpPr/>
          <p:nvPr/>
        </p:nvSpPr>
        <p:spPr>
          <a:xfrm>
            <a:off x="1104900" y="1447313"/>
            <a:ext cx="736900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200"/>
            </a:pP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• คลิกที่ชื่อ 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Line (</a:t>
            </a: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ที่บริเวณมุมบนขวา) จากนั้นให้คลิกที่หน้าของฉัน (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My Profile)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560DB-6704-4FB2-B11B-6AA8AB12CFDC}"/>
              </a:ext>
            </a:extLst>
          </p:cNvPr>
          <p:cNvPicPr/>
          <p:nvPr/>
        </p:nvPicPr>
        <p:blipFill rotWithShape="1">
          <a:blip r:embed="rId3"/>
          <a:srcRect l="63130" t="18357" r="26491" b="72112"/>
          <a:stretch/>
        </p:blipFill>
        <p:spPr>
          <a:xfrm>
            <a:off x="7634316" y="1447313"/>
            <a:ext cx="1331264" cy="48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2A110-2823-4405-8F37-71237A684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0" y="2208970"/>
            <a:ext cx="10470718" cy="41752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C2DC7D-5C18-406C-B7AC-1C98967E1C19}"/>
              </a:ext>
            </a:extLst>
          </p:cNvPr>
          <p:cNvSpPr/>
          <p:nvPr/>
        </p:nvSpPr>
        <p:spPr>
          <a:xfrm>
            <a:off x="7634316" y="2985493"/>
            <a:ext cx="2078930" cy="417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ขั้นตอนการออก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D42EAF-986B-4397-B903-628414CCB11A}"/>
              </a:ext>
            </a:extLst>
          </p:cNvPr>
          <p:cNvSpPr/>
          <p:nvPr/>
        </p:nvSpPr>
        <p:spPr>
          <a:xfrm>
            <a:off x="1104900" y="1447313"/>
            <a:ext cx="800100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200"/>
            </a:pP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• เมื่อเข้าสู่หน้าของฉันให้ทำการเลื่อนลงมาจนเจอคำว่า “ออก 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Token” </a:t>
            </a: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ให้คลิกไปที่นั่นได้เลย</a:t>
            </a:r>
            <a:endParaRPr lang="en-US" sz="24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04818-3D66-4004-94BE-4F46C897F7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02815" y="2208970"/>
            <a:ext cx="9384852" cy="34641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C2DC7D-5C18-406C-B7AC-1C98967E1C19}"/>
              </a:ext>
            </a:extLst>
          </p:cNvPr>
          <p:cNvSpPr/>
          <p:nvPr/>
        </p:nvSpPr>
        <p:spPr>
          <a:xfrm>
            <a:off x="2757516" y="4623793"/>
            <a:ext cx="2078930" cy="417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ขั้นตอนการออก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Token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D42EAF-986B-4397-B903-628414CCB11A}"/>
              </a:ext>
            </a:extLst>
          </p:cNvPr>
          <p:cNvSpPr/>
          <p:nvPr/>
        </p:nvSpPr>
        <p:spPr>
          <a:xfrm>
            <a:off x="1104900" y="1428263"/>
            <a:ext cx="3886200" cy="206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200"/>
            </a:pP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• เมื่อคลิกที่ออก 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Token </a:t>
            </a: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จะมีหน่าต่าง “ออก 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Token” </a:t>
            </a: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ปรากฏ ให้ทำการใส่ชื่อ 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Token </a:t>
            </a: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ที่จะใช้ในการติดต่อ แล้วทำการเลือกแชทหรือกลุ่มที่ต้องการให้มีการแจ้งเตือน จากนั้นคลิกที่ “ออก 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Token”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494E77-8B58-4F23-BB15-83A5868250B4}"/>
              </a:ext>
            </a:extLst>
          </p:cNvPr>
          <p:cNvGrpSpPr/>
          <p:nvPr/>
        </p:nvGrpSpPr>
        <p:grpSpPr>
          <a:xfrm>
            <a:off x="5618272" y="1618762"/>
            <a:ext cx="6176732" cy="4839187"/>
            <a:chOff x="4722922" y="1435039"/>
            <a:chExt cx="4321294" cy="33855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53DBD7-BF7C-4A6A-A474-55DAE857ADF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722922" y="1435039"/>
              <a:ext cx="2309720" cy="338553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3C187-79FC-417D-9893-BA2F5B0D5347}"/>
                </a:ext>
              </a:extLst>
            </p:cNvPr>
            <p:cNvSpPr/>
            <p:nvPr/>
          </p:nvSpPr>
          <p:spPr>
            <a:xfrm>
              <a:off x="4812699" y="2015231"/>
              <a:ext cx="2129639" cy="2455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EFB885-D5E4-4D5C-BFFE-8F063C2528FC}"/>
                </a:ext>
              </a:extLst>
            </p:cNvPr>
            <p:cNvSpPr/>
            <p:nvPr/>
          </p:nvSpPr>
          <p:spPr>
            <a:xfrm>
              <a:off x="4812699" y="2678564"/>
              <a:ext cx="2219943" cy="15649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Text Box 58">
              <a:extLst>
                <a:ext uri="{FF2B5EF4-FFF2-40B4-BE49-F238E27FC236}">
                  <a16:creationId xmlns:a16="http://schemas.microsoft.com/office/drawing/2014/main" id="{FE2345EE-82E4-45DC-A987-B86825D87522}"/>
                </a:ext>
              </a:extLst>
            </p:cNvPr>
            <p:cNvSpPr txBox="1"/>
            <p:nvPr/>
          </p:nvSpPr>
          <p:spPr>
            <a:xfrm>
              <a:off x="7368862" y="2036894"/>
              <a:ext cx="1402276" cy="315600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FF0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thaiDi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กรอกชื่อที่จะใช้ติดต่อ 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C7088D-1E8E-4713-B0E4-051830C9E3F2}"/>
                </a:ext>
              </a:extLst>
            </p:cNvPr>
            <p:cNvCxnSpPr/>
            <p:nvPr/>
          </p:nvCxnSpPr>
          <p:spPr>
            <a:xfrm flipH="1">
              <a:off x="7027232" y="2194694"/>
              <a:ext cx="3435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62">
              <a:extLst>
                <a:ext uri="{FF2B5EF4-FFF2-40B4-BE49-F238E27FC236}">
                  <a16:creationId xmlns:a16="http://schemas.microsoft.com/office/drawing/2014/main" id="{AF51F845-4365-4825-83D3-4D1C6F28A594}"/>
                </a:ext>
              </a:extLst>
            </p:cNvPr>
            <p:cNvSpPr txBox="1"/>
            <p:nvPr/>
          </p:nvSpPr>
          <p:spPr>
            <a:xfrm>
              <a:off x="7375610" y="2997150"/>
              <a:ext cx="1668606" cy="652976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FF0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thaiDi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แชทส่วนตัวหรือกลุ่มแชทที่ต้องการให้มีการแจ้งเตือน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8DE98C-1DF6-4CCE-9F9D-3D637F938C93}"/>
                </a:ext>
              </a:extLst>
            </p:cNvPr>
            <p:cNvCxnSpPr/>
            <p:nvPr/>
          </p:nvCxnSpPr>
          <p:spPr>
            <a:xfrm flipH="1">
              <a:off x="7025327" y="3323638"/>
              <a:ext cx="3435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39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การใช้งานคำสั่งสำหรับเลือกโหมด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Notify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D42EAF-986B-4397-B903-628414CCB11A}"/>
              </a:ext>
            </a:extLst>
          </p:cNvPr>
          <p:cNvSpPr/>
          <p:nvPr/>
        </p:nvSpPr>
        <p:spPr>
          <a:xfrm>
            <a:off x="1104900" y="1447313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200"/>
            </a:pP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การเชื่อมต่อระหว่าง </a:t>
            </a:r>
            <a:r>
              <a:rPr lang="en-US" sz="2400" dirty="0" err="1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NodeMCU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กับ 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LINE Notify API </a:t>
            </a: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เป็นการเชื่อมต่อแบบรับส่งข้อมูลกัน ไม่ต้องรออุปกรณ์อื่นเข้ามาเชื่อมต่อจะใช้โหมด 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9C1BE-FC63-4C3A-AAF2-CC65A78403ED}"/>
              </a:ext>
            </a:extLst>
          </p:cNvPr>
          <p:cNvSpPr/>
          <p:nvPr/>
        </p:nvSpPr>
        <p:spPr>
          <a:xfrm>
            <a:off x="1104900" y="2604142"/>
            <a:ext cx="3048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ใช้คำสั่ง </a:t>
            </a:r>
            <a:r>
              <a:rPr lang="en-US" sz="2400" b="1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WiFi.mode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(WIFI_STA);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Picture 13" descr="https://scdn.line-apps.com/n/line_notice/img/pc/img_api_document1.png">
            <a:extLst>
              <a:ext uri="{FF2B5EF4-FFF2-40B4-BE49-F238E27FC236}">
                <a16:creationId xmlns:a16="http://schemas.microsoft.com/office/drawing/2014/main" id="{78BB672F-F96F-4CCB-8E1A-70C43983D4F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4" b="9967"/>
          <a:stretch/>
        </p:blipFill>
        <p:spPr bwMode="auto">
          <a:xfrm>
            <a:off x="2344844" y="3339958"/>
            <a:ext cx="7502312" cy="3321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97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BAFF00-647E-4627-9B6C-A5CDC1F3220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2230</TotalTime>
  <Words>950</Words>
  <Application>Microsoft Office PowerPoint</Application>
  <PresentationFormat>Widescreen</PresentationFormat>
  <Paragraphs>219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Courier New</vt:lpstr>
      <vt:lpstr>Euphemia</vt:lpstr>
      <vt:lpstr>Leelawadee</vt:lpstr>
      <vt:lpstr>TH Sarabun New</vt:lpstr>
      <vt:lpstr>TH SarabunPSK</vt:lpstr>
      <vt:lpstr>Wingdings</vt:lpstr>
      <vt:lpstr>บทความเชิงวิชาการ 16x9</vt:lpstr>
      <vt:lpstr>หัวข้อที่ 11</vt:lpstr>
      <vt:lpstr>Line Notify คืออะไร</vt:lpstr>
      <vt:lpstr>ขั้นตอนการออก Token Line</vt:lpstr>
      <vt:lpstr>ขั้นตอนการออก Token Line</vt:lpstr>
      <vt:lpstr>ขั้นตอนการออก Token Line</vt:lpstr>
      <vt:lpstr>ขั้นตอนการออก Token Line</vt:lpstr>
      <vt:lpstr>ขั้นตอนการออก Token Line</vt:lpstr>
      <vt:lpstr>ขั้นตอนการออก Token Line</vt:lpstr>
      <vt:lpstr>การใช้งานคำสั่งสำหรับเลือกโหมด Line Notify</vt:lpstr>
      <vt:lpstr>ฟังก์ชันย่อย คืออะไร</vt:lpstr>
      <vt:lpstr>การใช้งานฟังก์ชัน</vt:lpstr>
      <vt:lpstr>ฟังก์ชันสำหรับติดต่อกับ Line</vt:lpstr>
      <vt:lpstr>เขียนโปรแกรมแจ้เตือนผ่านแอปพลิเคชัน Line</vt:lpstr>
      <vt:lpstr>เขียนโปรแกรมแจ้งเตือนผ่านแอปพลิเคชัน Line (ต่อ)</vt:lpstr>
      <vt:lpstr>เขียนโปรแกรมแจ้งเตือนผ่านแอปพลิเคชัน Line (ต่อ)</vt:lpstr>
      <vt:lpstr>เขียนโปรแกรมแจ้งเตือนผ่านแอปพลิเคชัน Line (ต่อ)</vt:lpstr>
      <vt:lpstr>การส่งข้อความภาษาไทยผ่าน Line Notify</vt:lpstr>
      <vt:lpstr>การส่งข้อความภาษาไทยผ่าน Line Notify (ต่อ)</vt:lpstr>
      <vt:lpstr>การแปลงตัวเลขเป็นตัวอักษร</vt:lpstr>
      <vt:lpstr>สรุป</vt:lpstr>
      <vt:lpstr>กิจกรรม</vt:lpstr>
      <vt:lpstr>กิจกรรม</vt:lpstr>
      <vt:lpstr>กิจกรรม</vt:lpstr>
      <vt:lpstr>เฉลยกิจกรรม</vt:lpstr>
      <vt:lpstr>เฉลยกิจกรรม</vt:lpstr>
      <vt:lpstr>เฉลยกิจกรรม</vt:lpstr>
      <vt:lpstr>จบหัวเรื่องที่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กฤษณุชา อ่วมสน</cp:lastModifiedBy>
  <cp:revision>233</cp:revision>
  <dcterms:created xsi:type="dcterms:W3CDTF">2019-03-10T04:23:21Z</dcterms:created>
  <dcterms:modified xsi:type="dcterms:W3CDTF">2019-03-15T05:34:41Z</dcterms:modified>
</cp:coreProperties>
</file>